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14" r:id="rId2"/>
    <p:sldId id="305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4" r:id="rId12"/>
    <p:sldId id="335" r:id="rId13"/>
    <p:sldId id="336" r:id="rId14"/>
    <p:sldId id="333" r:id="rId15"/>
  </p:sldIdLst>
  <p:sldSz cx="12192000" cy="6858000"/>
  <p:notesSz cx="9982200" cy="6794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A4A3A4"/>
          </p15:clr>
        </p15:guide>
        <p15:guide id="9" pos="211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63D"/>
    <a:srgbClr val="1EA0B2"/>
    <a:srgbClr val="5F9EAC"/>
    <a:srgbClr val="415665"/>
    <a:srgbClr val="1D3841"/>
    <a:srgbClr val="D1655B"/>
    <a:srgbClr val="325C66"/>
    <a:srgbClr val="293A58"/>
    <a:srgbClr val="F5750B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3" autoAdjust="0"/>
    <p:restoredTop sz="96837" autoAdjust="0"/>
  </p:normalViewPr>
  <p:slideViewPr>
    <p:cSldViewPr snapToGrid="0" showGuides="1">
      <p:cViewPr varScale="1">
        <p:scale>
          <a:sx n="110" d="100"/>
          <a:sy n="110" d="100"/>
        </p:scale>
        <p:origin x="654" y="78"/>
      </p:cViewPr>
      <p:guideLst>
        <p:guide pos="7469"/>
        <p:guide pos="211"/>
        <p:guide orient="horz" pos="411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54273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B382-1917-4D3E-BC69-9C049CDEF451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54273" y="6453596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A81A-3E2C-426A-A3FC-4C7141482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2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54273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DAD0-E3CB-4FFB-BD5F-A0FF6500F927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54273" y="6453596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C600-ACD0-4E5E-B0A6-9D83D7BEC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04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Diapositiva titolo">
    <p:bg>
      <p:bgPr>
        <a:blipFill dpi="0" rotWithShape="1">
          <a:blip r:embed="rId2">
            <a:lum/>
          </a:blip>
          <a:srcRect/>
          <a:stretch>
            <a:fillRect l="-15000" t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3744000"/>
            <a:ext cx="12193200" cy="311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5124114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608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6107836" y="0"/>
            <a:ext cx="6085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52226" y="2952000"/>
            <a:ext cx="6039773" cy="1323439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52226" y="4536000"/>
            <a:ext cx="6039774" cy="1077218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6107836" y="0"/>
            <a:ext cx="6085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52226" y="2952000"/>
            <a:ext cx="6039773" cy="1323439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52226" y="4536000"/>
            <a:ext cx="6039774" cy="1077218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6107836" y="0"/>
            <a:ext cx="6085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52226" y="2952000"/>
            <a:ext cx="6039773" cy="1323439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52226" y="4536000"/>
            <a:ext cx="6039774" cy="1077218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670873"/>
            <a:ext cx="8460336" cy="626701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0000" bIns="72000" anchor="t" anchorCtr="0">
            <a:sp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2111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2" y="72000"/>
            <a:ext cx="12193200" cy="6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DD953B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11178000" cy="193899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2" y="6134100"/>
            <a:ext cx="12193200" cy="723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DD953B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3462067" y="6503432"/>
            <a:ext cx="675165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it-IT" sz="1800" b="1" dirty="0">
                <a:solidFill>
                  <a:schemeClr val="bg1"/>
                </a:solidFill>
              </a:rPr>
              <a:t>A.C. Uggenti, R. Gerboni (DENERG)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AEF861-6EAE-492E-AE87-9B0A9311C862}"/>
              </a:ext>
            </a:extLst>
          </p:cNvPr>
          <p:cNvSpPr txBox="1"/>
          <p:nvPr userDrawn="1"/>
        </p:nvSpPr>
        <p:spPr>
          <a:xfrm>
            <a:off x="3423424" y="6142180"/>
            <a:ext cx="698349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it-IT" sz="1800" b="1" dirty="0">
                <a:solidFill>
                  <a:srgbClr val="1EA0B2"/>
                </a:solidFill>
              </a:rPr>
              <a:t>Domenic D’Ambrosio</a:t>
            </a:r>
            <a:r>
              <a:rPr lang="it-IT" sz="1800" b="1" dirty="0">
                <a:solidFill>
                  <a:schemeClr val="bg1"/>
                </a:solidFill>
              </a:rPr>
              <a:t>, R. Marsilio, G. Cafiero, G. Iuso (DIMEAS)</a:t>
            </a:r>
            <a:endParaRPr lang="it-IT" sz="1800" b="0" dirty="0">
              <a:solidFill>
                <a:schemeClr val="bg1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5A94451-F4B6-4586-A7BA-70BCC083E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49" y="6193970"/>
            <a:ext cx="1530827" cy="6206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7F6CDE4-490E-44AE-AB9E-501C811D0917}"/>
              </a:ext>
            </a:extLst>
          </p:cNvPr>
          <p:cNvSpPr txBox="1"/>
          <p:nvPr userDrawn="1"/>
        </p:nvSpPr>
        <p:spPr>
          <a:xfrm>
            <a:off x="1039386" y="6142180"/>
            <a:ext cx="2778663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it-IT" sz="1800" b="1" dirty="0">
                <a:solidFill>
                  <a:schemeClr val="bg1"/>
                </a:solidFill>
              </a:rPr>
              <a:t>EASN 2020 – online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64ADA29-B499-4E67-AB2A-F3EE79C7C664}"/>
              </a:ext>
            </a:extLst>
          </p:cNvPr>
          <p:cNvSpPr/>
          <p:nvPr userDrawn="1"/>
        </p:nvSpPr>
        <p:spPr>
          <a:xfrm>
            <a:off x="3248616" y="6032579"/>
            <a:ext cx="85725" cy="79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9C1A00B-3CC9-4B59-9954-51580C63EB3C}"/>
              </a:ext>
            </a:extLst>
          </p:cNvPr>
          <p:cNvSpPr txBox="1"/>
          <p:nvPr userDrawn="1"/>
        </p:nvSpPr>
        <p:spPr>
          <a:xfrm>
            <a:off x="1039995" y="6503432"/>
            <a:ext cx="277637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it-IT" sz="1800" b="1" dirty="0" err="1">
                <a:solidFill>
                  <a:schemeClr val="bg1"/>
                </a:solidFill>
              </a:rPr>
              <a:t>September</a:t>
            </a:r>
            <a:r>
              <a:rPr lang="it-IT" sz="1800" b="1" dirty="0">
                <a:solidFill>
                  <a:schemeClr val="bg1"/>
                </a:solidFill>
              </a:rPr>
              <a:t> 2-4, 2020</a:t>
            </a:r>
          </a:p>
        </p:txBody>
      </p:sp>
      <p:pic>
        <p:nvPicPr>
          <p:cNvPr id="6" name="Immagine 5" descr="Immagine che contiene disegnando, bandiera&#10;&#10;Descrizione generata automaticamente">
            <a:extLst>
              <a:ext uri="{FF2B5EF4-FFF2-40B4-BE49-F238E27FC236}">
                <a16:creationId xmlns:a16="http://schemas.microsoft.com/office/drawing/2014/main" id="{7BFC040F-E3CD-45B7-A77E-58C59CAE8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79890"/>
            <a:ext cx="959039" cy="7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3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3" y="72000"/>
            <a:ext cx="12190595" cy="6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2" y="6516000"/>
            <a:ext cx="12193200" cy="34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bg1"/>
                </a:solidFill>
              </a:rPr>
              <a:t>POLI</a:t>
            </a:r>
            <a:r>
              <a:rPr lang="it-IT" sz="1800" b="0" dirty="0">
                <a:solidFill>
                  <a:schemeClr val="bg1"/>
                </a:solidFill>
              </a:rPr>
              <a:t>TECNICO DI </a:t>
            </a:r>
            <a:r>
              <a:rPr lang="it-IT" sz="1800" b="1" dirty="0">
                <a:solidFill>
                  <a:schemeClr val="bg1"/>
                </a:solidFill>
              </a:rPr>
              <a:t>TO</a:t>
            </a:r>
            <a:r>
              <a:rPr lang="it-IT" sz="1800" b="0" dirty="0">
                <a:solidFill>
                  <a:schemeClr val="bg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48780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3" y="6516000"/>
            <a:ext cx="12190595" cy="34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DD953B"/>
              </a:solidFill>
            </a:endParaRP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bg1"/>
                </a:solidFill>
              </a:rPr>
              <a:t>POLI</a:t>
            </a:r>
            <a:r>
              <a:rPr lang="it-IT" sz="1800" b="0" dirty="0">
                <a:solidFill>
                  <a:schemeClr val="bg1"/>
                </a:solidFill>
              </a:rPr>
              <a:t>TECNICO DI </a:t>
            </a:r>
            <a:r>
              <a:rPr lang="it-IT" sz="1800" b="1" dirty="0">
                <a:solidFill>
                  <a:schemeClr val="bg1"/>
                </a:solidFill>
              </a:rPr>
              <a:t>TO</a:t>
            </a:r>
            <a:r>
              <a:rPr lang="it-IT" sz="1800" b="0" dirty="0">
                <a:solidFill>
                  <a:schemeClr val="bg1"/>
                </a:solidFill>
              </a:rPr>
              <a:t>RINO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4000" y="592707"/>
            <a:ext cx="11178000" cy="193899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93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3" y="6516000"/>
            <a:ext cx="12190595" cy="34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DD953B"/>
              </a:solidFill>
            </a:endParaRP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bg1"/>
                </a:solidFill>
              </a:rPr>
              <a:t>POLI</a:t>
            </a:r>
            <a:r>
              <a:rPr lang="it-IT" sz="1800" b="0" dirty="0">
                <a:solidFill>
                  <a:schemeClr val="bg1"/>
                </a:solidFill>
              </a:rPr>
              <a:t>TECNICO DI </a:t>
            </a:r>
            <a:r>
              <a:rPr lang="it-IT" sz="1800" b="1" dirty="0">
                <a:solidFill>
                  <a:schemeClr val="bg1"/>
                </a:solidFill>
              </a:rPr>
              <a:t>TO</a:t>
            </a:r>
            <a:r>
              <a:rPr lang="it-IT" sz="1800" b="0" dirty="0">
                <a:solidFill>
                  <a:schemeClr val="bg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303838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tx1"/>
                </a:solidFill>
              </a:rPr>
              <a:t>POLI</a:t>
            </a:r>
            <a:r>
              <a:rPr lang="it-IT" sz="1800" b="0" dirty="0">
                <a:solidFill>
                  <a:schemeClr val="tx1"/>
                </a:solidFill>
              </a:rPr>
              <a:t>TECNICO DI </a:t>
            </a:r>
            <a:r>
              <a:rPr lang="it-IT" sz="1800" b="1" dirty="0">
                <a:solidFill>
                  <a:schemeClr val="tx1"/>
                </a:solidFill>
              </a:rPr>
              <a:t>TO</a:t>
            </a:r>
            <a:r>
              <a:rPr lang="it-IT" sz="1800" b="0" dirty="0">
                <a:solidFill>
                  <a:schemeClr val="tx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400035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- Sfondo colo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11178000" cy="193899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bg1"/>
                </a:solidFill>
              </a:rPr>
              <a:t>POLI</a:t>
            </a:r>
            <a:r>
              <a:rPr lang="it-IT" sz="1800" b="0" dirty="0">
                <a:solidFill>
                  <a:schemeClr val="bg1"/>
                </a:solidFill>
              </a:rPr>
              <a:t>TECNICO DI </a:t>
            </a:r>
            <a:r>
              <a:rPr lang="it-IT" sz="1800" b="1" dirty="0">
                <a:solidFill>
                  <a:schemeClr val="bg1"/>
                </a:solidFill>
              </a:rPr>
              <a:t>TO</a:t>
            </a:r>
            <a:r>
              <a:rPr lang="it-IT" sz="1800" b="0" dirty="0">
                <a:solidFill>
                  <a:schemeClr val="bg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42445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3744000"/>
            <a:ext cx="12193200" cy="311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5124114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608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Sfondo colo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bg1"/>
                </a:solidFill>
              </a:rPr>
              <a:t>POLI</a:t>
            </a:r>
            <a:r>
              <a:rPr lang="it-IT" sz="1800" b="0" dirty="0">
                <a:solidFill>
                  <a:schemeClr val="bg1"/>
                </a:solidFill>
              </a:rPr>
              <a:t>TECNICO DI </a:t>
            </a:r>
            <a:r>
              <a:rPr lang="it-IT" sz="1800" b="1" dirty="0">
                <a:solidFill>
                  <a:schemeClr val="bg1"/>
                </a:solidFill>
              </a:rPr>
              <a:t>TO</a:t>
            </a:r>
            <a:r>
              <a:rPr lang="it-IT" sz="1800" b="0" dirty="0">
                <a:solidFill>
                  <a:schemeClr val="bg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59239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- S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tx1"/>
                </a:solidFill>
              </a:rPr>
              <a:t>POLI</a:t>
            </a:r>
            <a:r>
              <a:rPr lang="it-IT" sz="1800" b="0" dirty="0">
                <a:solidFill>
                  <a:schemeClr val="tx1"/>
                </a:solidFill>
              </a:rPr>
              <a:t>TECNICO DI </a:t>
            </a:r>
            <a:r>
              <a:rPr lang="it-IT" sz="1800" b="1" dirty="0">
                <a:solidFill>
                  <a:schemeClr val="tx1"/>
                </a:solidFill>
              </a:rPr>
              <a:t>TO</a:t>
            </a:r>
            <a:r>
              <a:rPr lang="it-IT" sz="1800" b="0" dirty="0">
                <a:solidFill>
                  <a:schemeClr val="tx1"/>
                </a:solidFill>
              </a:rPr>
              <a:t>RINO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11178000" cy="193899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77068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S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003" y="72000"/>
            <a:ext cx="11712000" cy="648000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9432000" y="6505200"/>
            <a:ext cx="250575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it-IT" sz="1800" b="1" dirty="0">
                <a:solidFill>
                  <a:schemeClr val="tx1"/>
                </a:solidFill>
              </a:rPr>
              <a:t>POLI</a:t>
            </a:r>
            <a:r>
              <a:rPr lang="it-IT" sz="1800" b="0" dirty="0">
                <a:solidFill>
                  <a:schemeClr val="tx1"/>
                </a:solidFill>
              </a:rPr>
              <a:t>TECNICO DI </a:t>
            </a:r>
            <a:r>
              <a:rPr lang="it-IT" sz="1800" b="1" dirty="0">
                <a:solidFill>
                  <a:schemeClr val="tx1"/>
                </a:solidFill>
              </a:rPr>
              <a:t>TO</a:t>
            </a:r>
            <a:r>
              <a:rPr lang="it-IT" sz="1800" b="0" dirty="0">
                <a:solidFill>
                  <a:schemeClr val="tx1"/>
                </a:solidFill>
              </a:rPr>
              <a:t>RINO</a:t>
            </a:r>
          </a:p>
        </p:txBody>
      </p:sp>
    </p:spTree>
    <p:extLst>
      <p:ext uri="{BB962C8B-B14F-4D97-AF65-F5344CB8AC3E}">
        <p14:creationId xmlns:p14="http://schemas.microsoft.com/office/powerpoint/2010/main" val="24217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3744000"/>
            <a:ext cx="12193200" cy="311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5124114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608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3744000"/>
            <a:ext cx="12193200" cy="311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5124114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608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5760000"/>
            <a:ext cx="12193200" cy="109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2952000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392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3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5760000"/>
            <a:ext cx="12193200" cy="109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2952000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392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5760000"/>
            <a:ext cx="12193200" cy="109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2336447"/>
            <a:ext cx="6439557" cy="1323439"/>
          </a:xfrm>
        </p:spPr>
        <p:txBody>
          <a:bodyPr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0000" y="3924000"/>
            <a:ext cx="6439558" cy="1077218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5760000"/>
            <a:ext cx="12193200" cy="109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2952000"/>
            <a:ext cx="9144000" cy="70788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3924000"/>
            <a:ext cx="9144001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6107836" y="0"/>
            <a:ext cx="60853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rgbClr val="3C697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52226" y="2952000"/>
            <a:ext cx="6039773" cy="1323439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52226" y="4536000"/>
            <a:ext cx="6039774" cy="1077218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5922000"/>
            <a:ext cx="1776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8448" y="102778"/>
            <a:ext cx="11641838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3999" y="1152000"/>
            <a:ext cx="11179161" cy="49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6D2C-6E8C-41F5-A116-664FEE6C7D8A}" type="datetimeFigureOut">
              <a:rPr lang="it-IT" smtClean="0"/>
              <a:t>04/09/2020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D6F8-3487-4E16-ABF5-5E3EC5A9F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6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80" r:id="rId4"/>
    <p:sldLayoutId id="2147483674" r:id="rId5"/>
    <p:sldLayoutId id="2147483675" r:id="rId6"/>
    <p:sldLayoutId id="2147483681" r:id="rId7"/>
    <p:sldLayoutId id="2147483676" r:id="rId8"/>
    <p:sldLayoutId id="2147483677" r:id="rId9"/>
    <p:sldLayoutId id="2147483678" r:id="rId10"/>
    <p:sldLayoutId id="2147483679" r:id="rId11"/>
    <p:sldLayoutId id="2147483685" r:id="rId12"/>
    <p:sldLayoutId id="2147483652" r:id="rId13"/>
    <p:sldLayoutId id="2147483657" r:id="rId14"/>
    <p:sldLayoutId id="2147483653" r:id="rId15"/>
    <p:sldLayoutId id="2147483660" r:id="rId16"/>
    <p:sldLayoutId id="2147483654" r:id="rId17"/>
    <p:sldLayoutId id="2147483655" r:id="rId18"/>
    <p:sldLayoutId id="2147483658" r:id="rId19"/>
    <p:sldLayoutId id="2147483656" r:id="rId20"/>
    <p:sldLayoutId id="2147483661" r:id="rId21"/>
    <p:sldLayoutId id="2147483659" r:id="rId2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lang="it-IT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2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00" y="3893008"/>
            <a:ext cx="10170504" cy="1938992"/>
          </a:xfrm>
        </p:spPr>
        <p:txBody>
          <a:bodyPr/>
          <a:lstStyle/>
          <a:p>
            <a:r>
              <a:rPr lang="en-US" dirty="0"/>
              <a:t>Design of a large wind tunnel</a:t>
            </a:r>
            <a:br>
              <a:rPr lang="en-US" dirty="0"/>
            </a:br>
            <a:r>
              <a:rPr lang="en-US" dirty="0"/>
              <a:t>for risk assessment on-board Oil &amp; Gas platforms</a:t>
            </a:r>
            <a:endParaRPr lang="it-IT" sz="2800" b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999" y="5727384"/>
            <a:ext cx="9144001" cy="584775"/>
          </a:xfrm>
        </p:spPr>
        <p:txBody>
          <a:bodyPr>
            <a:spAutoFit/>
          </a:bodyPr>
          <a:lstStyle/>
          <a:p>
            <a:pPr lvl="0"/>
            <a:r>
              <a:rPr lang="it-IT" sz="1600" dirty="0">
                <a:solidFill>
                  <a:prstClr val="white"/>
                </a:solidFill>
              </a:rPr>
              <a:t>Domenic D’Ambrosio, Roberto Marsilio, Gioacchino Cafiero, Gaetano Iuso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sz="1600" dirty="0">
                <a:solidFill>
                  <a:prstClr val="white"/>
                </a:solidFill>
              </a:rPr>
              <a:t>|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sz="1400" b="0" dirty="0">
                <a:solidFill>
                  <a:prstClr val="white"/>
                </a:solidFill>
              </a:rPr>
              <a:t>Politecnico di Torino - DIMEAS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63A91C9-69B1-460A-856E-FC829EE18405}"/>
              </a:ext>
            </a:extLst>
          </p:cNvPr>
          <p:cNvSpPr txBox="1">
            <a:spLocks/>
          </p:cNvSpPr>
          <p:nvPr/>
        </p:nvSpPr>
        <p:spPr>
          <a:xfrm>
            <a:off x="716951" y="5989512"/>
            <a:ext cx="9144001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prstClr val="white"/>
                </a:solidFill>
              </a:rPr>
              <a:t>Anna Chiara Uggenti, Raffaella Gerboni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sz="1600" dirty="0">
                <a:solidFill>
                  <a:prstClr val="white"/>
                </a:solidFill>
              </a:rPr>
              <a:t>|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sz="1400" b="0" dirty="0">
                <a:solidFill>
                  <a:prstClr val="white"/>
                </a:solidFill>
              </a:rPr>
              <a:t>Politecnico di Torino - DENERG</a:t>
            </a:r>
          </a:p>
        </p:txBody>
      </p:sp>
    </p:spTree>
    <p:extLst>
      <p:ext uri="{BB962C8B-B14F-4D97-AF65-F5344CB8AC3E}">
        <p14:creationId xmlns:p14="http://schemas.microsoft.com/office/powerpoint/2010/main" val="102962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63" y="893183"/>
            <a:ext cx="11522075" cy="1446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Preliminary calibration started a few days ago using a Pitot tubes rake that was moved in different positions to obtain a velocity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Different fan speeds where tested, in particular 30 Hz, 40 Hz and 50 Hz, which correspond to fan rotation speed of 832 rpm, 1136 and 1420 rpm, respectively</a:t>
            </a:r>
            <a:endParaRPr lang="en-US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92B4D9-DAA2-4D51-9E0B-9CA68DF3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19" y="2392712"/>
            <a:ext cx="7107618" cy="3644245"/>
          </a:xfrm>
          <a:prstGeom prst="rect">
            <a:avLst/>
          </a:prstGeom>
        </p:spPr>
      </p:pic>
      <p:pic>
        <p:nvPicPr>
          <p:cNvPr id="13" name="Immagine 12" descr="Immagine che contiene interni, attrezzatura, sedendo, tavolo&#10;&#10;Descrizione generata automaticamente">
            <a:extLst>
              <a:ext uri="{FF2B5EF4-FFF2-40B4-BE49-F238E27FC236}">
                <a16:creationId xmlns:a16="http://schemas.microsoft.com/office/drawing/2014/main" id="{4DD6E0A4-7CBA-4284-AB50-D3AF906F6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4" y="2638114"/>
            <a:ext cx="2632530" cy="308794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2A472A-CBE1-4B92-B6FE-63430C1E2BB7}"/>
              </a:ext>
            </a:extLst>
          </p:cNvPr>
          <p:cNvSpPr txBox="1"/>
          <p:nvPr/>
        </p:nvSpPr>
        <p:spPr>
          <a:xfrm>
            <a:off x="1623930" y="2268782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Pitot</a:t>
            </a:r>
            <a:r>
              <a:rPr lang="it-IT" sz="1400" dirty="0"/>
              <a:t> </a:t>
            </a:r>
            <a:r>
              <a:rPr lang="it-IT" sz="1400" dirty="0" err="1"/>
              <a:t>tubes</a:t>
            </a:r>
            <a:r>
              <a:rPr lang="it-IT" sz="1400" dirty="0"/>
              <a:t> </a:t>
            </a:r>
            <a:r>
              <a:rPr lang="it-IT" sz="1400" dirty="0" err="1"/>
              <a:t>rake</a:t>
            </a:r>
            <a:endParaRPr lang="it-IT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989D11-0F24-44F1-ABDC-C11CCB758617}"/>
              </a:ext>
            </a:extLst>
          </p:cNvPr>
          <p:cNvSpPr txBox="1"/>
          <p:nvPr/>
        </p:nvSpPr>
        <p:spPr>
          <a:xfrm>
            <a:off x="4867701" y="1859871"/>
            <a:ext cx="4580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calibration sections preliminary positions as seen in CFD simulation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D36B9A8-91C9-4D45-B39C-A45838A17E4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151427" y="2167648"/>
            <a:ext cx="6324" cy="41203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7F0A42D-7F22-41D7-8B43-A8602A89A36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157751" y="2167648"/>
            <a:ext cx="735204" cy="4481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51047E9-4F1B-48EF-9E87-6A06382C777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7157751" y="2167648"/>
            <a:ext cx="1476733" cy="44817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63" y="893183"/>
            <a:ext cx="11522075" cy="123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we show a preliminary comparison at 1420 rpm. Section x1 (60 cm after the contraction)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Experimental average speed: 6.48 m/s, with % variation 3.89%.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Numerical maximum speed:6.47 m/s, almost uniform</a:t>
            </a:r>
          </a:p>
        </p:txBody>
      </p:sp>
      <p:pic>
        <p:nvPicPr>
          <p:cNvPr id="8" name="Immagine 7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id="{A6A3D387-2292-4A8D-AD3A-E730826859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21" y="2228443"/>
            <a:ext cx="6200664" cy="3179228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1B1A605-7961-4323-8634-F9BDF77377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5" y="3639217"/>
            <a:ext cx="4535776" cy="2325600"/>
          </a:xfrm>
          <a:prstGeom prst="rect">
            <a:avLst/>
          </a:prstGeom>
        </p:spPr>
      </p:pic>
      <p:pic>
        <p:nvPicPr>
          <p:cNvPr id="9" name="Immagine 8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id="{F11CE7D5-A42D-4B06-B3DF-FF254EDD13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5" y="2359265"/>
            <a:ext cx="26399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(III)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74EC1E-3605-4803-B926-1F78CAEFD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1" y="2692783"/>
            <a:ext cx="5673354" cy="2908864"/>
          </a:xfrm>
          <a:prstGeom prst="rect">
            <a:avLst/>
          </a:prstGeom>
        </p:spPr>
      </p:pic>
      <p:pic>
        <p:nvPicPr>
          <p:cNvPr id="12" name="Immagine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07A9310-F8C3-43C0-B397-493CBECE6C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7" y="3429001"/>
            <a:ext cx="4538240" cy="2326864"/>
          </a:xfrm>
          <a:prstGeom prst="rect">
            <a:avLst/>
          </a:prstGeom>
        </p:spPr>
      </p:pic>
      <p:pic>
        <p:nvPicPr>
          <p:cNvPr id="4" name="Immagine 3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91CC1710-214D-4B9E-901C-8FA409F0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08" y="2350443"/>
            <a:ext cx="2637474" cy="1978106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C583069-45BC-40CC-A6DB-BE71942717CF}"/>
              </a:ext>
            </a:extLst>
          </p:cNvPr>
          <p:cNvSpPr txBox="1">
            <a:spLocks/>
          </p:cNvSpPr>
          <p:nvPr/>
        </p:nvSpPr>
        <p:spPr>
          <a:xfrm>
            <a:off x="334963" y="893183"/>
            <a:ext cx="11522075" cy="123110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1420 rpm. Section x2 (3.75 m after the contraction exit)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Experimental average speed: 6.35 m/s, with % variation 5.59%.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Numerical maximum speed:6.43 m/s, almost uniform</a:t>
            </a:r>
          </a:p>
        </p:txBody>
      </p:sp>
    </p:spTree>
    <p:extLst>
      <p:ext uri="{BB962C8B-B14F-4D97-AF65-F5344CB8AC3E}">
        <p14:creationId xmlns:p14="http://schemas.microsoft.com/office/powerpoint/2010/main" val="146856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(IV)</a:t>
            </a:r>
          </a:p>
        </p:txBody>
      </p:sp>
      <p:pic>
        <p:nvPicPr>
          <p:cNvPr id="9" name="Immagine 8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8FD566E-F7B4-4F1A-A9B6-6D09769094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53" y="2492320"/>
            <a:ext cx="5696885" cy="2920928"/>
          </a:xfrm>
          <a:prstGeom prst="rect">
            <a:avLst/>
          </a:prstGeom>
        </p:spPr>
      </p:pic>
      <p:pic>
        <p:nvPicPr>
          <p:cNvPr id="12" name="Immagine 1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36402B0-85D9-431D-9DCE-541C37F3E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" y="3606873"/>
            <a:ext cx="4535776" cy="2325600"/>
          </a:xfrm>
          <a:prstGeom prst="rect">
            <a:avLst/>
          </a:prstGeom>
        </p:spPr>
      </p:pic>
      <p:pic>
        <p:nvPicPr>
          <p:cNvPr id="4" name="Immagine 3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0A3E4C97-90EE-4DDF-B04C-9159E95768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2" y="2345419"/>
            <a:ext cx="2640000" cy="1980000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3338CEF-C5C4-4D38-854F-2F517A07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893183"/>
            <a:ext cx="11522075" cy="123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1420 rpm. Section x3 (6.90 m after the contraction, close to the diffuser)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Experimental average speed: 6.0 m/s, with % variation 8.42%.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Numerical maximum speed:6.39 m/s, some non-uniformity starts to appear</a:t>
            </a:r>
          </a:p>
        </p:txBody>
      </p:sp>
    </p:spTree>
    <p:extLst>
      <p:ext uri="{BB962C8B-B14F-4D97-AF65-F5344CB8AC3E}">
        <p14:creationId xmlns:p14="http://schemas.microsoft.com/office/powerpoint/2010/main" val="40006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000" y="1104048"/>
            <a:ext cx="11178000" cy="4431983"/>
          </a:xfrm>
        </p:spPr>
        <p:txBody>
          <a:bodyPr/>
          <a:lstStyle/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 new wind tunnel was designed by member of DIMEAS and DENERG at </a:t>
            </a:r>
            <a:r>
              <a:rPr lang="en-US" dirty="0" err="1"/>
              <a:t>Politecnico</a:t>
            </a:r>
            <a:r>
              <a:rPr lang="en-US" dirty="0"/>
              <a:t> di Torino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The wind tunnel is located in the Environment Park in Turin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Large almost uniform free-jet dimensions in the test chamber: 6x5.5x2.3 m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Maximum speed about 7 m/s (about 25 km/h)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Originally designed to test accidental gas releases in Oil &amp; Gas platforms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Can be used in aeronautics (for examples testing aerial drones in wind or advancing conditions), civil engineering (mockups of buildings, bridges, pollutants dispersion/diffusion)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Available for cooperation, may also be rented</a:t>
            </a:r>
          </a:p>
        </p:txBody>
      </p:sp>
    </p:spTree>
    <p:extLst>
      <p:ext uri="{BB962C8B-B14F-4D97-AF65-F5344CB8AC3E}">
        <p14:creationId xmlns:p14="http://schemas.microsoft.com/office/powerpoint/2010/main" val="37722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8694864" cy="480131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Motivation: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need for experimental validation of CFD approaches to risk assessment for supersonic accidental release in Oil &amp; Gas offshore platforms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activity carried out at SEADOG Interdepartmental Center (</a:t>
            </a:r>
            <a:r>
              <a:rPr lang="en-US" dirty="0">
                <a:solidFill>
                  <a:srgbClr val="1EA0B2"/>
                </a:solidFill>
              </a:rPr>
              <a:t>S</a:t>
            </a:r>
            <a:r>
              <a:rPr lang="en-US" dirty="0"/>
              <a:t>afety &amp; </a:t>
            </a:r>
            <a:r>
              <a:rPr lang="en-US" dirty="0">
                <a:solidFill>
                  <a:srgbClr val="1EA0B2"/>
                </a:solidFill>
              </a:rPr>
              <a:t>E</a:t>
            </a:r>
            <a:r>
              <a:rPr lang="en-US" dirty="0"/>
              <a:t>nvironmental </a:t>
            </a:r>
            <a:r>
              <a:rPr lang="en-US" dirty="0">
                <a:solidFill>
                  <a:srgbClr val="1EA0B2"/>
                </a:solidFill>
              </a:rPr>
              <a:t>A</a:t>
            </a:r>
            <a:r>
              <a:rPr lang="en-US" dirty="0"/>
              <a:t>nalysis </a:t>
            </a:r>
            <a:r>
              <a:rPr lang="en-US" dirty="0">
                <a:solidFill>
                  <a:srgbClr val="1EA0B2"/>
                </a:solidFill>
              </a:rPr>
              <a:t>D</a:t>
            </a:r>
            <a:r>
              <a:rPr lang="en-US" dirty="0"/>
              <a:t>ivision for </a:t>
            </a:r>
            <a:r>
              <a:rPr lang="en-US" dirty="0">
                <a:solidFill>
                  <a:srgbClr val="1EA0B2"/>
                </a:solidFill>
              </a:rPr>
              <a:t>O</a:t>
            </a:r>
            <a:r>
              <a:rPr lang="en-US" dirty="0"/>
              <a:t>il &amp; </a:t>
            </a:r>
            <a:r>
              <a:rPr lang="en-US" dirty="0">
                <a:solidFill>
                  <a:srgbClr val="1EA0B2"/>
                </a:solidFill>
              </a:rPr>
              <a:t>G</a:t>
            </a:r>
            <a:r>
              <a:rPr lang="en-US" dirty="0"/>
              <a:t>as)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project funded by the Italian Ministry for Economic Development (MISE), Directorate general for infrastructures and safety of energy and geo-mineral systems – National mining bureau for hydrocarbons and georesources (DGISSEG-UNMIG)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scaling procedures require a sufficiently large offshore platform mockup: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experiments using a 1:10 scaled offshore platform mockup can provide significant results for validation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mockup dimensions about 3x3x3 m -&gt; large wind tunnel</a:t>
            </a:r>
            <a:endParaRPr lang="it-IT" dirty="0"/>
          </a:p>
        </p:txBody>
      </p:sp>
      <p:pic>
        <p:nvPicPr>
          <p:cNvPr id="5" name="Immagine 4" descr="Immagine che contiene interni, tavolo, edificio, sedendo&#10;&#10;Descrizione generata automaticamente">
            <a:extLst>
              <a:ext uri="{FF2B5EF4-FFF2-40B4-BE49-F238E27FC236}">
                <a16:creationId xmlns:a16="http://schemas.microsoft.com/office/drawing/2014/main" id="{68E3F772-D9BA-4FF3-94F4-905F32E4E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75" y="4096512"/>
            <a:ext cx="2548128" cy="1911096"/>
          </a:xfrm>
          <a:prstGeom prst="rect">
            <a:avLst/>
          </a:prstGeom>
        </p:spPr>
      </p:pic>
      <p:pic>
        <p:nvPicPr>
          <p:cNvPr id="7" name="Immagine 6" descr="Immagine che contiene acqua, esterni, barca, nave&#10;&#10;Descrizione generata automaticamente">
            <a:extLst>
              <a:ext uri="{FF2B5EF4-FFF2-40B4-BE49-F238E27FC236}">
                <a16:creationId xmlns:a16="http://schemas.microsoft.com/office/drawing/2014/main" id="{198E3977-286A-4FB0-A06F-4D056C00B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76" y="795384"/>
            <a:ext cx="2548128" cy="1911096"/>
          </a:xfrm>
          <a:prstGeom prst="rect">
            <a:avLst/>
          </a:prstGeom>
        </p:spPr>
      </p:pic>
      <p:pic>
        <p:nvPicPr>
          <p:cNvPr id="9" name="Immagine 8" descr="Immagine che contiene tavolo, letto&#10;&#10;Descrizione generata automaticamente">
            <a:extLst>
              <a:ext uri="{FF2B5EF4-FFF2-40B4-BE49-F238E27FC236}">
                <a16:creationId xmlns:a16="http://schemas.microsoft.com/office/drawing/2014/main" id="{09989248-283E-46FD-9982-942DF775E6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75" y="2924739"/>
            <a:ext cx="2548128" cy="10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3275" y="1152000"/>
            <a:ext cx="11595073" cy="49404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We describe design and characteristics of SEASTAR, a large open-circuit and open-jet wind tunnel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facility is based in Turin, in the premises of the Environment Park, a public joint-stock company that is an innovation accelerator for businesses looking to use eco-efficient solutions to expand their markets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3DBED4-DE4D-4E88-8016-0BD9083729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35" y="1606847"/>
            <a:ext cx="4342979" cy="22267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paper</a:t>
            </a:r>
          </a:p>
        </p:txBody>
      </p:sp>
      <p:pic>
        <p:nvPicPr>
          <p:cNvPr id="7" name="Immagine 6" descr="Immagine che contiene edificio, recinto, esterni, vista&#10;&#10;Descrizione generata automaticamente">
            <a:extLst>
              <a:ext uri="{FF2B5EF4-FFF2-40B4-BE49-F238E27FC236}">
                <a16:creationId xmlns:a16="http://schemas.microsoft.com/office/drawing/2014/main" id="{D6B94E72-F8D5-4356-8BF3-B607F4640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7" y="4669231"/>
            <a:ext cx="6831363" cy="1423201"/>
          </a:xfrm>
          <a:prstGeom prst="rect">
            <a:avLst/>
          </a:prstGeom>
        </p:spPr>
      </p:pic>
      <p:pic>
        <p:nvPicPr>
          <p:cNvPr id="9" name="Immagine 8" descr="Immagine che contiene interni, cucina, edificio, sedendo&#10;&#10;Descrizione generata automaticamente">
            <a:extLst>
              <a:ext uri="{FF2B5EF4-FFF2-40B4-BE49-F238E27FC236}">
                <a16:creationId xmlns:a16="http://schemas.microsoft.com/office/drawing/2014/main" id="{EE72B2F0-C939-42D0-A958-B8E88DEBC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4" y="1606847"/>
            <a:ext cx="3411506" cy="22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wind tunnel design subject to some constraints…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11178000" cy="256993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SEASTAR wind tunnel design was carried out by members of the Fluid Dynamics Group of the Department of Mechanical and Aerospace Engineering (DIMEAS) of the </a:t>
            </a:r>
            <a:r>
              <a:rPr lang="en-US" dirty="0" err="1"/>
              <a:t>Politecnico</a:t>
            </a:r>
            <a:r>
              <a:rPr lang="en-US" dirty="0"/>
              <a:t> di Torino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wind tunnel is in a large room inside a building in the Environment Park complex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due to the requirement of a large test section, an </a:t>
            </a:r>
            <a:r>
              <a:rPr lang="en-US" b="1" dirty="0">
                <a:solidFill>
                  <a:srgbClr val="1EA0B2"/>
                </a:solidFill>
              </a:rPr>
              <a:t>open-circuit </a:t>
            </a:r>
            <a:r>
              <a:rPr lang="en-US" dirty="0"/>
              <a:t>design solution was decided, that is the wind tunnel is open on both ends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73DFCB-5DE4-4BC7-9AF7-44A53F4CA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48" y="3429000"/>
            <a:ext cx="3961252" cy="256734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AC52CBB-F149-474C-9093-FE6054AE2822}"/>
              </a:ext>
            </a:extLst>
          </p:cNvPr>
          <p:cNvSpPr txBox="1">
            <a:spLocks/>
          </p:cNvSpPr>
          <p:nvPr/>
        </p:nvSpPr>
        <p:spPr>
          <a:xfrm>
            <a:off x="504000" y="3688257"/>
            <a:ext cx="6714112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unfortunately, only one end of the room confines with an almost free, open space, so we decided to use the ceiling of a shaft that runs along one side on the room as the exit section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this was a major constraint that could result in a criticality as it would break the symmetry of the wind tunnel  </a:t>
            </a:r>
          </a:p>
          <a:p>
            <a:pPr lvl="1" algn="just"/>
            <a:endParaRPr lang="en-US" sz="1000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92F4BFD8-BC96-4177-BB7F-19C46F1EE850}"/>
              </a:ext>
            </a:extLst>
          </p:cNvPr>
          <p:cNvSpPr/>
          <p:nvPr/>
        </p:nvSpPr>
        <p:spPr>
          <a:xfrm rot="707313">
            <a:off x="11000050" y="4919726"/>
            <a:ext cx="924339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inflow</a:t>
            </a: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422B2DB6-3F8F-4494-97B3-4D4EC8E05723}"/>
              </a:ext>
            </a:extLst>
          </p:cNvPr>
          <p:cNvSpPr/>
          <p:nvPr/>
        </p:nvSpPr>
        <p:spPr>
          <a:xfrm rot="5217363">
            <a:off x="7897521" y="4313300"/>
            <a:ext cx="897071" cy="36576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outflow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9109ACF-9B06-4871-97E0-3406276AF9CF}"/>
              </a:ext>
            </a:extLst>
          </p:cNvPr>
          <p:cNvSpPr/>
          <p:nvPr/>
        </p:nvSpPr>
        <p:spPr>
          <a:xfrm>
            <a:off x="11051986" y="5356882"/>
            <a:ext cx="1109472" cy="44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(almost) open area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3DDC235-8B8B-4FAF-AFA0-7818CCD2151F}"/>
              </a:ext>
            </a:extLst>
          </p:cNvPr>
          <p:cNvSpPr/>
          <p:nvPr/>
        </p:nvSpPr>
        <p:spPr>
          <a:xfrm>
            <a:off x="7151227" y="3985076"/>
            <a:ext cx="979570" cy="4116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rooms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B0F1425-CD76-4BA0-A143-CE5FC4197997}"/>
              </a:ext>
            </a:extLst>
          </p:cNvPr>
          <p:cNvSpPr/>
          <p:nvPr/>
        </p:nvSpPr>
        <p:spPr>
          <a:xfrm rot="685055">
            <a:off x="7778693" y="5165889"/>
            <a:ext cx="979569" cy="256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shaft</a:t>
            </a:r>
          </a:p>
        </p:txBody>
      </p:sp>
    </p:spTree>
    <p:extLst>
      <p:ext uri="{BB962C8B-B14F-4D97-AF65-F5344CB8AC3E}">
        <p14:creationId xmlns:p14="http://schemas.microsoft.com/office/powerpoint/2010/main" val="349936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tunnel elements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11178000" cy="1677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SEASTAR facility is an </a:t>
            </a:r>
            <a:r>
              <a:rPr lang="en-US" dirty="0">
                <a:solidFill>
                  <a:srgbClr val="1EA0B2"/>
                </a:solidFill>
              </a:rPr>
              <a:t>open-circuit</a:t>
            </a:r>
            <a:r>
              <a:rPr lang="en-US" dirty="0"/>
              <a:t>, </a:t>
            </a:r>
            <a:r>
              <a:rPr lang="en-US" dirty="0">
                <a:solidFill>
                  <a:srgbClr val="1EA0B2"/>
                </a:solidFill>
              </a:rPr>
              <a:t>open-jet</a:t>
            </a:r>
            <a:r>
              <a:rPr lang="en-US" dirty="0"/>
              <a:t>, </a:t>
            </a:r>
            <a:r>
              <a:rPr lang="en-US" dirty="0">
                <a:solidFill>
                  <a:srgbClr val="1EA0B2"/>
                </a:solidFill>
              </a:rPr>
              <a:t>rectangular section</a:t>
            </a:r>
            <a:r>
              <a:rPr lang="en-US" dirty="0"/>
              <a:t> wind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in any wind tunnel, the basic parts 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settling section, the contraction, the test section, the diffuser, the drive section (equipped with ten fans)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this case, the flow exit path had to be considered also</a:t>
            </a:r>
          </a:p>
        </p:txBody>
      </p:sp>
      <p:pic>
        <p:nvPicPr>
          <p:cNvPr id="6" name="Immagine 5" descr="Immagine che contiene screenshot, orologio, computer&#10;&#10;Descrizione generata automaticamente">
            <a:extLst>
              <a:ext uri="{FF2B5EF4-FFF2-40B4-BE49-F238E27FC236}">
                <a16:creationId xmlns:a16="http://schemas.microsoft.com/office/drawing/2014/main" id="{3A2E7CD8-46C4-41D2-A0E1-2D28D2E2E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3257094"/>
            <a:ext cx="5388292" cy="27627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B12320-26E4-4DF9-8120-6266FAE79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90" y="2896091"/>
            <a:ext cx="6092380" cy="3123709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94C85466-DB3C-4D3D-A15E-84AFBF13D4D8}"/>
              </a:ext>
            </a:extLst>
          </p:cNvPr>
          <p:cNvSpPr/>
          <p:nvPr/>
        </p:nvSpPr>
        <p:spPr>
          <a:xfrm>
            <a:off x="923544" y="4028177"/>
            <a:ext cx="1207008" cy="3749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contraction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405499C-E9F2-4FD7-AF59-BCD8B08A9A3F}"/>
              </a:ext>
            </a:extLst>
          </p:cNvPr>
          <p:cNvSpPr/>
          <p:nvPr/>
        </p:nvSpPr>
        <p:spPr>
          <a:xfrm>
            <a:off x="3690842" y="4064998"/>
            <a:ext cx="1027462" cy="3749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diffuser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4967FB3-EAF8-43EB-B3C5-43349EBB9FA1}"/>
              </a:ext>
            </a:extLst>
          </p:cNvPr>
          <p:cNvSpPr/>
          <p:nvPr/>
        </p:nvSpPr>
        <p:spPr>
          <a:xfrm>
            <a:off x="2389346" y="4263543"/>
            <a:ext cx="1207008" cy="3749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Open-jet test section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B40611E-3E14-44D9-AEA4-7EDEA09CFDA5}"/>
              </a:ext>
            </a:extLst>
          </p:cNvPr>
          <p:cNvSpPr/>
          <p:nvPr/>
        </p:nvSpPr>
        <p:spPr>
          <a:xfrm>
            <a:off x="4817507" y="4234407"/>
            <a:ext cx="658606" cy="3749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fans</a:t>
            </a: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4FF9787A-C206-4E42-8ED1-14B857F2AA43}"/>
              </a:ext>
            </a:extLst>
          </p:cNvPr>
          <p:cNvSpPr/>
          <p:nvPr/>
        </p:nvSpPr>
        <p:spPr>
          <a:xfrm>
            <a:off x="1335024" y="4432952"/>
            <a:ext cx="128016" cy="18745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14AB0BC4-B2B1-474B-99DD-ABF3D89732B2}"/>
              </a:ext>
            </a:extLst>
          </p:cNvPr>
          <p:cNvSpPr/>
          <p:nvPr/>
        </p:nvSpPr>
        <p:spPr>
          <a:xfrm>
            <a:off x="2928842" y="4650275"/>
            <a:ext cx="128016" cy="18745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F004D39E-2D20-4954-8D0D-E81C22CFF9F0}"/>
              </a:ext>
            </a:extLst>
          </p:cNvPr>
          <p:cNvSpPr/>
          <p:nvPr/>
        </p:nvSpPr>
        <p:spPr>
          <a:xfrm>
            <a:off x="4140565" y="4519973"/>
            <a:ext cx="128016" cy="18745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32E0650E-0EA1-46AD-9C3F-CA42A0A694E8}"/>
              </a:ext>
            </a:extLst>
          </p:cNvPr>
          <p:cNvSpPr/>
          <p:nvPr/>
        </p:nvSpPr>
        <p:spPr>
          <a:xfrm>
            <a:off x="5082802" y="4620404"/>
            <a:ext cx="128016" cy="18745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destra con strisce 25">
            <a:extLst>
              <a:ext uri="{FF2B5EF4-FFF2-40B4-BE49-F238E27FC236}">
                <a16:creationId xmlns:a16="http://schemas.microsoft.com/office/drawing/2014/main" id="{52A97766-E829-4435-9F95-82DE29968534}"/>
              </a:ext>
            </a:extLst>
          </p:cNvPr>
          <p:cNvSpPr/>
          <p:nvPr/>
        </p:nvSpPr>
        <p:spPr>
          <a:xfrm>
            <a:off x="251317" y="4837727"/>
            <a:ext cx="672227" cy="336437"/>
          </a:xfrm>
          <a:prstGeom prst="stripedRightArrow">
            <a:avLst/>
          </a:prstGeom>
          <a:solidFill>
            <a:srgbClr val="5F9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inlet</a:t>
            </a:r>
          </a:p>
        </p:txBody>
      </p:sp>
      <p:sp>
        <p:nvSpPr>
          <p:cNvPr id="32" name="Freccia destra con strisce 31">
            <a:extLst>
              <a:ext uri="{FF2B5EF4-FFF2-40B4-BE49-F238E27FC236}">
                <a16:creationId xmlns:a16="http://schemas.microsoft.com/office/drawing/2014/main" id="{F7B2DBBE-C145-418A-9EF1-D869034C206F}"/>
              </a:ext>
            </a:extLst>
          </p:cNvPr>
          <p:cNvSpPr/>
          <p:nvPr/>
        </p:nvSpPr>
        <p:spPr>
          <a:xfrm rot="16200000">
            <a:off x="4874704" y="2921718"/>
            <a:ext cx="672227" cy="33643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outlet</a:t>
            </a:r>
          </a:p>
        </p:txBody>
      </p:sp>
      <p:sp>
        <p:nvSpPr>
          <p:cNvPr id="37" name="Freccia destra con strisce 36">
            <a:extLst>
              <a:ext uri="{FF2B5EF4-FFF2-40B4-BE49-F238E27FC236}">
                <a16:creationId xmlns:a16="http://schemas.microsoft.com/office/drawing/2014/main" id="{104E3A97-9913-4CB6-B628-9F1ADD2C35D2}"/>
              </a:ext>
            </a:extLst>
          </p:cNvPr>
          <p:cNvSpPr/>
          <p:nvPr/>
        </p:nvSpPr>
        <p:spPr>
          <a:xfrm rot="20704097">
            <a:off x="6431797" y="5005945"/>
            <a:ext cx="672227" cy="336437"/>
          </a:xfrm>
          <a:prstGeom prst="stripedRightArrow">
            <a:avLst/>
          </a:prstGeom>
          <a:solidFill>
            <a:srgbClr val="5F9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inlet</a:t>
            </a:r>
          </a:p>
        </p:txBody>
      </p:sp>
      <p:sp>
        <p:nvSpPr>
          <p:cNvPr id="41" name="Freccia destra con strisce 40">
            <a:extLst>
              <a:ext uri="{FF2B5EF4-FFF2-40B4-BE49-F238E27FC236}">
                <a16:creationId xmlns:a16="http://schemas.microsoft.com/office/drawing/2014/main" id="{69291115-210C-4D54-A368-5D67D7B23581}"/>
              </a:ext>
            </a:extLst>
          </p:cNvPr>
          <p:cNvSpPr/>
          <p:nvPr/>
        </p:nvSpPr>
        <p:spPr>
          <a:xfrm rot="13137327">
            <a:off x="9508579" y="3204039"/>
            <a:ext cx="358185" cy="234124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Freccia destra con strisce 42">
            <a:extLst>
              <a:ext uri="{FF2B5EF4-FFF2-40B4-BE49-F238E27FC236}">
                <a16:creationId xmlns:a16="http://schemas.microsoft.com/office/drawing/2014/main" id="{26707436-BA95-44C9-8A43-BBDE1F4999EF}"/>
              </a:ext>
            </a:extLst>
          </p:cNvPr>
          <p:cNvSpPr/>
          <p:nvPr/>
        </p:nvSpPr>
        <p:spPr>
          <a:xfrm rot="16200000">
            <a:off x="9247347" y="2603995"/>
            <a:ext cx="672227" cy="33643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outlet</a:t>
            </a:r>
          </a:p>
        </p:txBody>
      </p:sp>
    </p:spTree>
    <p:extLst>
      <p:ext uri="{BB962C8B-B14F-4D97-AF65-F5344CB8AC3E}">
        <p14:creationId xmlns:p14="http://schemas.microsoft.com/office/powerpoint/2010/main" val="173862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Inlet, settling section and contraction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1152000"/>
            <a:ext cx="7399467" cy="49811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air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 taken from an almost free space outside the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 straightened out and its turbulence level is reduced in</a:t>
            </a:r>
          </a:p>
          <a:p>
            <a:pPr lvl="2"/>
            <a:r>
              <a:rPr lang="en-US" dirty="0"/>
              <a:t>a settling chamber equipped with a honeycomb-shaped mesh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 accelerated in a contraction channel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intake section dimensions are (6.4x3.6)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contraction top side is shaped using two cubic curves, the contraction ratio is 1.44 </a:t>
            </a:r>
            <a:endParaRPr lang="en-US" sz="1000" dirty="0"/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dimensions of the contraction exit section are (6.4x2.5) m. This are the free-jet test section dimensions also.</a:t>
            </a:r>
            <a:endParaRPr lang="it-IT" dirty="0"/>
          </a:p>
        </p:txBody>
      </p:sp>
      <p:pic>
        <p:nvPicPr>
          <p:cNvPr id="8" name="Immagine 7" descr="Immagine che contiene edificio, interni, finestra, sedendo&#10;&#10;Descrizione generata automaticamente">
            <a:extLst>
              <a:ext uri="{FF2B5EF4-FFF2-40B4-BE49-F238E27FC236}">
                <a16:creationId xmlns:a16="http://schemas.microsoft.com/office/drawing/2014/main" id="{3485BCBE-47CC-465A-B799-EE04CFD49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47" y="822816"/>
            <a:ext cx="2066544" cy="1549908"/>
          </a:xfrm>
          <a:prstGeom prst="rect">
            <a:avLst/>
          </a:prstGeom>
        </p:spPr>
      </p:pic>
      <p:pic>
        <p:nvPicPr>
          <p:cNvPr id="10" name="Immagine 9" descr="Immagine che contiene interni, edificio, finestra, sedendo&#10;&#10;Descrizione generata automaticamente">
            <a:extLst>
              <a:ext uri="{FF2B5EF4-FFF2-40B4-BE49-F238E27FC236}">
                <a16:creationId xmlns:a16="http://schemas.microsoft.com/office/drawing/2014/main" id="{B3F5223F-E405-4315-8295-00EFC7F79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67" y="1152000"/>
            <a:ext cx="2066544" cy="1549908"/>
          </a:xfrm>
          <a:prstGeom prst="rect">
            <a:avLst/>
          </a:prstGeom>
        </p:spPr>
      </p:pic>
      <p:pic>
        <p:nvPicPr>
          <p:cNvPr id="6" name="Immagine 5" descr="Immagine che contiene oggetto, favo, tenendo, luce&#10;&#10;Descrizione generata automaticamente">
            <a:extLst>
              <a:ext uri="{FF2B5EF4-FFF2-40B4-BE49-F238E27FC236}">
                <a16:creationId xmlns:a16="http://schemas.microsoft.com/office/drawing/2014/main" id="{6D058A34-6D35-47B4-9526-4B2E98B133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13" y="2569847"/>
            <a:ext cx="2305812" cy="1537208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7F0969E-C208-4EC2-ABE5-2588B1DAC96F}"/>
              </a:ext>
            </a:extLst>
          </p:cNvPr>
          <p:cNvSpPr/>
          <p:nvPr/>
        </p:nvSpPr>
        <p:spPr>
          <a:xfrm>
            <a:off x="10543255" y="1772469"/>
            <a:ext cx="246888" cy="17520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1C4E4DE-77F1-43DE-BFA8-9658306ECCD5}"/>
              </a:ext>
            </a:extLst>
          </p:cNvPr>
          <p:cNvCxnSpPr>
            <a:cxnSpLocks/>
            <a:stCxn id="11" idx="1"/>
            <a:endCxn id="6" idx="0"/>
          </p:cNvCxnSpPr>
          <p:nvPr/>
        </p:nvCxnSpPr>
        <p:spPr>
          <a:xfrm flipH="1">
            <a:off x="9657319" y="1860071"/>
            <a:ext cx="885936" cy="7097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destra con strisce 15">
            <a:extLst>
              <a:ext uri="{FF2B5EF4-FFF2-40B4-BE49-F238E27FC236}">
                <a16:creationId xmlns:a16="http://schemas.microsoft.com/office/drawing/2014/main" id="{60EE629D-0E0F-4C10-AA2F-D69AC77E6303}"/>
              </a:ext>
            </a:extLst>
          </p:cNvPr>
          <p:cNvSpPr/>
          <p:nvPr/>
        </p:nvSpPr>
        <p:spPr>
          <a:xfrm rot="21197489">
            <a:off x="7649036" y="1691851"/>
            <a:ext cx="672227" cy="336437"/>
          </a:xfrm>
          <a:prstGeom prst="stripedRightArrow">
            <a:avLst/>
          </a:prstGeom>
          <a:solidFill>
            <a:srgbClr val="5F9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inlet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4EDFF4C-9964-4035-B353-6E767783F1F1}"/>
              </a:ext>
            </a:extLst>
          </p:cNvPr>
          <p:cNvSpPr/>
          <p:nvPr/>
        </p:nvSpPr>
        <p:spPr>
          <a:xfrm>
            <a:off x="8493262" y="3953963"/>
            <a:ext cx="2315851" cy="404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Honeycomb-shaped mesh</a:t>
            </a:r>
          </a:p>
        </p:txBody>
      </p:sp>
      <p:pic>
        <p:nvPicPr>
          <p:cNvPr id="25" name="Immagine 24" descr="Immagine che contiene ombrello, volando, aquilone, aria&#10;&#10;Descrizione generata automaticamente">
            <a:extLst>
              <a:ext uri="{FF2B5EF4-FFF2-40B4-BE49-F238E27FC236}">
                <a16:creationId xmlns:a16="http://schemas.microsoft.com/office/drawing/2014/main" id="{1520B53E-B5E5-4F5F-BB4F-24FDCCB75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49" y="4471915"/>
            <a:ext cx="3819841" cy="15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section and diffuser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00" y="805510"/>
            <a:ext cx="6140640" cy="14619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test section is 7.5 meters long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according to our CFD simulations, a volume of sufficiently uniform flow with dimensions (6x5.5x2.3) m is available (experimental characterization is underway)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51F65D-1B60-4A3C-BDBD-6EB09E9944B6}"/>
              </a:ext>
            </a:extLst>
          </p:cNvPr>
          <p:cNvSpPr txBox="1"/>
          <p:nvPr/>
        </p:nvSpPr>
        <p:spPr>
          <a:xfrm>
            <a:off x="503999" y="2506847"/>
            <a:ext cx="521097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diffuser top side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a flat diverging ramp with 3.58° angle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4 m long, with initial height of 3 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 as wide as the room, that is 8.5 m</a:t>
            </a:r>
          </a:p>
        </p:txBody>
      </p:sp>
      <p:pic>
        <p:nvPicPr>
          <p:cNvPr id="5" name="Immagine 4" descr="Immagine che contiene testo, mappa, tavolo, sedendo&#10;&#10;Descrizione generata automaticamente">
            <a:extLst>
              <a:ext uri="{FF2B5EF4-FFF2-40B4-BE49-F238E27FC236}">
                <a16:creationId xmlns:a16="http://schemas.microsoft.com/office/drawing/2014/main" id="{94C28BE7-B688-44A9-8E96-51E7D7F48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66" y="720000"/>
            <a:ext cx="5534722" cy="25306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150D24-1332-4552-87E2-DDB7C38B67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56" y="3122030"/>
            <a:ext cx="6409847" cy="2930730"/>
          </a:xfrm>
          <a:prstGeom prst="rect">
            <a:avLst/>
          </a:prstGeom>
        </p:spPr>
      </p:pic>
      <p:pic>
        <p:nvPicPr>
          <p:cNvPr id="14" name="Immagine 13" descr="Immagine che contiene tavolo, computer&#10;&#10;Descrizione generata automaticamente">
            <a:extLst>
              <a:ext uri="{FF2B5EF4-FFF2-40B4-BE49-F238E27FC236}">
                <a16:creationId xmlns:a16="http://schemas.microsoft.com/office/drawing/2014/main" id="{F3F0A351-051A-409F-BB35-FE2F5D41AE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4122673"/>
            <a:ext cx="4558384" cy="1928393"/>
          </a:xfrm>
          <a:prstGeom prst="rect">
            <a:avLst/>
          </a:prstGeom>
        </p:spPr>
      </p:pic>
      <p:pic>
        <p:nvPicPr>
          <p:cNvPr id="16" name="Immagine 15" descr="Immagine che contiene interni, edificio, piccolo, sedendo&#10;&#10;Descrizione generata automaticamente">
            <a:extLst>
              <a:ext uri="{FF2B5EF4-FFF2-40B4-BE49-F238E27FC236}">
                <a16:creationId xmlns:a16="http://schemas.microsoft.com/office/drawing/2014/main" id="{75BAAEFE-17AF-4D10-883B-865C81D7F3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9" y="2713566"/>
            <a:ext cx="2011095" cy="13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28A0B206-076C-4BC4-9E2A-AB19B765A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3" y="3197230"/>
            <a:ext cx="6404517" cy="29282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section with fans and air flow exit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63" y="1288389"/>
            <a:ext cx="7182339" cy="123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drive section contains 2 rows with 5 fans 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these are electric axial fans with 6 blades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each fan speed can be changed independently </a:t>
            </a:r>
          </a:p>
        </p:txBody>
      </p:sp>
      <p:pic>
        <p:nvPicPr>
          <p:cNvPr id="5" name="Immagine 4" descr="Immagine che contiene interni, cucina, armadietto, forno&#10;&#10;Descrizione generata automaticamente">
            <a:extLst>
              <a:ext uri="{FF2B5EF4-FFF2-40B4-BE49-F238E27FC236}">
                <a16:creationId xmlns:a16="http://schemas.microsoft.com/office/drawing/2014/main" id="{DC6C86ED-4091-4DBC-9C7F-97E5C2F55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01" y="728252"/>
            <a:ext cx="3434469" cy="2301765"/>
          </a:xfrm>
          <a:prstGeom prst="rect">
            <a:avLst/>
          </a:prstGeom>
        </p:spPr>
      </p:pic>
      <p:pic>
        <p:nvPicPr>
          <p:cNvPr id="7" name="Immagine 6" descr="Immagine che contiene sedendo, vecchio, lato, orologio&#10;&#10;Descrizione generata automaticamente">
            <a:extLst>
              <a:ext uri="{FF2B5EF4-FFF2-40B4-BE49-F238E27FC236}">
                <a16:creationId xmlns:a16="http://schemas.microsoft.com/office/drawing/2014/main" id="{F32A8E50-D45D-49C9-B4D8-076CDDD33A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1" y="1134400"/>
            <a:ext cx="2472645" cy="164843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F9E74B3-881A-4667-95E6-1B68373635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0" y="3657600"/>
            <a:ext cx="5397634" cy="2467923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27470986-17AE-4A4C-821F-2A03A9C4730B}"/>
              </a:ext>
            </a:extLst>
          </p:cNvPr>
          <p:cNvSpPr txBox="1">
            <a:spLocks/>
          </p:cNvSpPr>
          <p:nvPr/>
        </p:nvSpPr>
        <p:spPr>
          <a:xfrm>
            <a:off x="334963" y="2704594"/>
            <a:ext cx="6404517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Behind the drive section, the flow recirculates in a large room, enters in the shaft and finally exits in the environment from the open top of the shaft</a:t>
            </a:r>
          </a:p>
        </p:txBody>
      </p:sp>
      <p:sp>
        <p:nvSpPr>
          <p:cNvPr id="27" name="Freccia curva 26">
            <a:extLst>
              <a:ext uri="{FF2B5EF4-FFF2-40B4-BE49-F238E27FC236}">
                <a16:creationId xmlns:a16="http://schemas.microsoft.com/office/drawing/2014/main" id="{DD722DF5-217A-4524-A007-F229F569796C}"/>
              </a:ext>
            </a:extLst>
          </p:cNvPr>
          <p:cNvSpPr/>
          <p:nvPr/>
        </p:nvSpPr>
        <p:spPr>
          <a:xfrm rot="6264002" flipH="1">
            <a:off x="3981644" y="5433790"/>
            <a:ext cx="362816" cy="31299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ccia in su 27">
            <a:extLst>
              <a:ext uri="{FF2B5EF4-FFF2-40B4-BE49-F238E27FC236}">
                <a16:creationId xmlns:a16="http://schemas.microsoft.com/office/drawing/2014/main" id="{CBA75ED5-D7C9-4F79-B8F4-0E1F8E22FF9D}"/>
              </a:ext>
            </a:extLst>
          </p:cNvPr>
          <p:cNvSpPr/>
          <p:nvPr/>
        </p:nvSpPr>
        <p:spPr>
          <a:xfrm rot="753244">
            <a:off x="4212439" y="4928202"/>
            <a:ext cx="233285" cy="435003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destra con strisce 28">
            <a:extLst>
              <a:ext uri="{FF2B5EF4-FFF2-40B4-BE49-F238E27FC236}">
                <a16:creationId xmlns:a16="http://schemas.microsoft.com/office/drawing/2014/main" id="{F51D0074-36A3-4690-A6CA-DCC2F06E4D7D}"/>
              </a:ext>
            </a:extLst>
          </p:cNvPr>
          <p:cNvSpPr/>
          <p:nvPr/>
        </p:nvSpPr>
        <p:spPr>
          <a:xfrm rot="16034365">
            <a:off x="4060369" y="3958407"/>
            <a:ext cx="482212" cy="23128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ccia destra con strisce 30">
            <a:extLst>
              <a:ext uri="{FF2B5EF4-FFF2-40B4-BE49-F238E27FC236}">
                <a16:creationId xmlns:a16="http://schemas.microsoft.com/office/drawing/2014/main" id="{8934B5DC-17B3-4E85-9BAD-6142FFD455A6}"/>
              </a:ext>
            </a:extLst>
          </p:cNvPr>
          <p:cNvSpPr/>
          <p:nvPr/>
        </p:nvSpPr>
        <p:spPr>
          <a:xfrm rot="16034365">
            <a:off x="4361107" y="3955618"/>
            <a:ext cx="482212" cy="23128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destra con strisce 32">
            <a:extLst>
              <a:ext uri="{FF2B5EF4-FFF2-40B4-BE49-F238E27FC236}">
                <a16:creationId xmlns:a16="http://schemas.microsoft.com/office/drawing/2014/main" id="{A1F4FF55-8907-4B87-AF76-65C2CC9AA389}"/>
              </a:ext>
            </a:extLst>
          </p:cNvPr>
          <p:cNvSpPr/>
          <p:nvPr/>
        </p:nvSpPr>
        <p:spPr>
          <a:xfrm rot="16034365">
            <a:off x="4643520" y="3947257"/>
            <a:ext cx="482212" cy="23128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destra con strisce 34">
            <a:extLst>
              <a:ext uri="{FF2B5EF4-FFF2-40B4-BE49-F238E27FC236}">
                <a16:creationId xmlns:a16="http://schemas.microsoft.com/office/drawing/2014/main" id="{2B6CCC96-BF85-4559-85C1-591BF7F88705}"/>
              </a:ext>
            </a:extLst>
          </p:cNvPr>
          <p:cNvSpPr/>
          <p:nvPr/>
        </p:nvSpPr>
        <p:spPr>
          <a:xfrm rot="16034365">
            <a:off x="4974341" y="3932389"/>
            <a:ext cx="482212" cy="23128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ccia destra con strisce 36">
            <a:extLst>
              <a:ext uri="{FF2B5EF4-FFF2-40B4-BE49-F238E27FC236}">
                <a16:creationId xmlns:a16="http://schemas.microsoft.com/office/drawing/2014/main" id="{3B27CA79-E85D-4DA9-9082-B9A1749131A5}"/>
              </a:ext>
            </a:extLst>
          </p:cNvPr>
          <p:cNvSpPr/>
          <p:nvPr/>
        </p:nvSpPr>
        <p:spPr>
          <a:xfrm rot="16034365">
            <a:off x="4110276" y="4501190"/>
            <a:ext cx="482212" cy="23128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CFD simulations and results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5620" y="910090"/>
            <a:ext cx="11286614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wind tunnel design was mostly based on CFD simulations using STAR-CCM+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after a grid convergence study, we reached the conclusion that a 3.6 millions cells grid provides sufficient accuracy (note that this is mostly a free flow moving in quite large environment with no small-scale features)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fans where simulated as “fan interfaces” using the pressure/volumetric flow rate curves provided by the fans manufacturer (curves where fitted using polynomial interpolation)</a:t>
            </a:r>
          </a:p>
        </p:txBody>
      </p:sp>
      <p:pic>
        <p:nvPicPr>
          <p:cNvPr id="7" name="Immagine 6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id="{633AA578-89B9-41FF-B86A-078CCD9E5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6" y="2756748"/>
            <a:ext cx="4440760" cy="2896919"/>
          </a:xfrm>
          <a:prstGeom prst="rect">
            <a:avLst/>
          </a:prstGeom>
        </p:spPr>
      </p:pic>
      <p:pic>
        <p:nvPicPr>
          <p:cNvPr id="9" name="Immagine 8" descr="Immagine che contiene mappa, testo, colorato, gruppo&#10;&#10;Descrizione generata automaticamente">
            <a:extLst>
              <a:ext uri="{FF2B5EF4-FFF2-40B4-BE49-F238E27FC236}">
                <a16:creationId xmlns:a16="http://schemas.microsoft.com/office/drawing/2014/main" id="{8E54A6FD-56C0-403C-A942-D513ECBD8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0" y="2756749"/>
            <a:ext cx="7308254" cy="3341502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D0B5F2CB-5500-4061-8E15-76DCB91D4AFE}"/>
              </a:ext>
            </a:extLst>
          </p:cNvPr>
          <p:cNvSpPr/>
          <p:nvPr/>
        </p:nvSpPr>
        <p:spPr>
          <a:xfrm>
            <a:off x="11526610" y="5005667"/>
            <a:ext cx="333158" cy="828205"/>
          </a:xfrm>
          <a:prstGeom prst="ellipse">
            <a:avLst/>
          </a:prstGeom>
          <a:noFill/>
          <a:ln w="28575">
            <a:solidFill>
              <a:srgbClr val="BE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71CE1A3-7987-47BD-9660-F35F8C26DCC1}"/>
              </a:ext>
            </a:extLst>
          </p:cNvPr>
          <p:cNvSpPr/>
          <p:nvPr/>
        </p:nvSpPr>
        <p:spPr>
          <a:xfrm>
            <a:off x="10661904" y="2747605"/>
            <a:ext cx="1074476" cy="589956"/>
          </a:xfrm>
          <a:prstGeom prst="ellipse">
            <a:avLst/>
          </a:prstGeom>
          <a:noFill/>
          <a:ln w="28575">
            <a:solidFill>
              <a:srgbClr val="BE3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3B9D022-F7F5-48FF-9BB0-5DD1BE136ED2}"/>
              </a:ext>
            </a:extLst>
          </p:cNvPr>
          <p:cNvCxnSpPr/>
          <p:nvPr/>
        </p:nvCxnSpPr>
        <p:spPr>
          <a:xfrm>
            <a:off x="8119872" y="5148072"/>
            <a:ext cx="0" cy="649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D4F6A82-BABF-4E57-A80A-FA84E98D4D09}"/>
              </a:ext>
            </a:extLst>
          </p:cNvPr>
          <p:cNvSpPr txBox="1"/>
          <p:nvPr/>
        </p:nvSpPr>
        <p:spPr>
          <a:xfrm>
            <a:off x="7619414" y="5284335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E363D"/>
                </a:solidFill>
              </a:rPr>
              <a:t>2 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7B9E8C1-C50B-46D2-AB05-43D4ADAF15AE}"/>
              </a:ext>
            </a:extLst>
          </p:cNvPr>
          <p:cNvSpPr txBox="1"/>
          <p:nvPr/>
        </p:nvSpPr>
        <p:spPr>
          <a:xfrm>
            <a:off x="6645827" y="3337561"/>
            <a:ext cx="3800445" cy="30777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Slow recirculating flow region above the test section jet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2F709E5-C986-4867-9F47-9D88090369A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370896" y="3645338"/>
            <a:ext cx="2175154" cy="2213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215D24C-54B8-4B57-8838-16302345864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136393" y="3491450"/>
            <a:ext cx="3509434" cy="235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90CBE8-34E0-4CF9-8740-1E62D91215F7}"/>
              </a:ext>
            </a:extLst>
          </p:cNvPr>
          <p:cNvSpPr txBox="1"/>
          <p:nvPr/>
        </p:nvSpPr>
        <p:spPr>
          <a:xfrm>
            <a:off x="6574539" y="4449519"/>
            <a:ext cx="5449814" cy="30777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Test section free jet, sufficiently uniform until about 1.5 m before the diffuser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542B5AD0-A3CC-4ADA-BC18-74AC2283FB7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299446" y="4757296"/>
            <a:ext cx="2331722" cy="248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03FE3D01-CC46-4B2E-97E1-3CCB5929F3F1}"/>
              </a:ext>
            </a:extLst>
          </p:cNvPr>
          <p:cNvCxnSpPr>
            <a:cxnSpLocks/>
          </p:cNvCxnSpPr>
          <p:nvPr/>
        </p:nvCxnSpPr>
        <p:spPr>
          <a:xfrm flipH="1" flipV="1">
            <a:off x="2572938" y="4427500"/>
            <a:ext cx="3988726" cy="1982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3382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oliTo">
      <a:dk1>
        <a:srgbClr val="1D3841"/>
      </a:dk1>
      <a:lt1>
        <a:sysClr val="window" lastClr="FFFFFF"/>
      </a:lt1>
      <a:dk2>
        <a:srgbClr val="BE363D"/>
      </a:dk2>
      <a:lt2>
        <a:srgbClr val="D1655B"/>
      </a:lt2>
      <a:accent1>
        <a:srgbClr val="5F9EAC"/>
      </a:accent1>
      <a:accent2>
        <a:srgbClr val="325C66"/>
      </a:accent2>
      <a:accent3>
        <a:srgbClr val="8DBE58"/>
      </a:accent3>
      <a:accent4>
        <a:srgbClr val="D7DF50"/>
      </a:accent4>
      <a:accent5>
        <a:srgbClr val="FBA305"/>
      </a:accent5>
      <a:accent6>
        <a:srgbClr val="D16B34"/>
      </a:accent6>
      <a:hlink>
        <a:srgbClr val="D7DF50"/>
      </a:hlink>
      <a:folHlink>
        <a:srgbClr val="8DBE58"/>
      </a:folHlink>
    </a:clrScheme>
    <a:fontScheme name="Personalizzato 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11482</TotalTime>
  <Words>1092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1_Tema di Office</vt:lpstr>
      <vt:lpstr>Design of a large wind tunnel for risk assessment on-board Oil &amp; Gas platforms</vt:lpstr>
      <vt:lpstr>Introduction</vt:lpstr>
      <vt:lpstr>Purpose of the paper</vt:lpstr>
      <vt:lpstr>A wind tunnel design subject to some constraints…</vt:lpstr>
      <vt:lpstr>Wind tunnel elements</vt:lpstr>
      <vt:lpstr>Inlet, settling section and contraction </vt:lpstr>
      <vt:lpstr>Test section and diffuser</vt:lpstr>
      <vt:lpstr>Drive section with fans and air flow exit</vt:lpstr>
      <vt:lpstr>CFD simulations and results</vt:lpstr>
      <vt:lpstr>Preliminary calibration results (I)</vt:lpstr>
      <vt:lpstr>Preliminary calibration results (II)</vt:lpstr>
      <vt:lpstr>Preliminary calibration results (III)</vt:lpstr>
      <vt:lpstr>Preliminary calibration results (IV)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Cavaliere</dc:creator>
  <cp:lastModifiedBy>D'AMBROSIO  DOMENIC</cp:lastModifiedBy>
  <cp:revision>672</cp:revision>
  <cp:lastPrinted>2017-04-20T13:46:59Z</cp:lastPrinted>
  <dcterms:created xsi:type="dcterms:W3CDTF">2017-02-23T09:18:42Z</dcterms:created>
  <dcterms:modified xsi:type="dcterms:W3CDTF">2020-09-04T08:27:46Z</dcterms:modified>
</cp:coreProperties>
</file>